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6" r:id="rId5"/>
    <p:sldId id="263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60" r:id="rId14"/>
    <p:sldId id="261" r:id="rId15"/>
    <p:sldId id="275" r:id="rId16"/>
    <p:sldId id="262" r:id="rId17"/>
    <p:sldId id="274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E0"/>
    <a:srgbClr val="3A87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6C6D-1FA4-AA63-07F4-1C43B1239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59BD9-12F9-49E8-D138-A7E8906F2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521E5-EBC7-8053-CB48-6C257295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6ACC7-AA3B-4F15-B800-809CBD1700F2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44390-BA7C-6343-4E85-295E20E57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4B0C0-8C91-C59E-B635-0B51E2C9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870FF-ED4F-4D1A-8022-D69E6DA5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4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E01E-F89C-736A-0D6F-DDC06FA5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46FC4F-0E2C-BCF0-FA56-03FBB0DBC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6328D-DFD2-C6D6-3599-E3AFA60D2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6ACC7-AA3B-4F15-B800-809CBD1700F2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72582-60A3-107D-1956-5CA814D5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EEF3B-706F-C032-9FD6-725EF8C26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870FF-ED4F-4D1A-8022-D69E6DA5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414D5F-F347-4353-7B9D-575AB53A5A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F90DF7-9164-11E9-C84B-EFB7CB7A3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E1644-5C4E-267F-2D1A-7B24FC434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6ACC7-AA3B-4F15-B800-809CBD1700F2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90F50-E8D2-58CB-D270-AC22C6A8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016A3-288A-75B4-44EE-74D3E502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870FF-ED4F-4D1A-8022-D69E6DA5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2F12E-E066-F397-9F26-2936271E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2408F-12D4-8DB3-397C-26CE8CF88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E4A4A-5631-6286-B669-CE374CBF9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6ACC7-AA3B-4F15-B800-809CBD1700F2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A3CA0-1777-606B-DD3E-1AAB57E30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259E6-9B32-C295-B4F4-50490A15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870FF-ED4F-4D1A-8022-D69E6DA5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44849-AAA5-1EE2-600A-A6BFCF516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783EE-231F-C23A-06E1-0B4434C59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0813C-363A-05C7-3FB7-822F706C5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6ACC7-AA3B-4F15-B800-809CBD1700F2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7A457-81B9-60D1-B41A-DDB97A4F1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2847E-5215-D95F-6BF2-D538B6E6B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870FF-ED4F-4D1A-8022-D69E6DA5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8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6D7E-A73B-7EBB-5E01-2A3CCB579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9AF2B-6003-EDF3-3741-1B6F51D7D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C265F-17EF-A93C-7CC4-ADAD06586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EB954-0B58-527B-C7FA-0AB73D73A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6ACC7-AA3B-4F15-B800-809CBD1700F2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1E8CB-9C0A-BFC5-C2C3-1DF6C36C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82B5F-9A4A-0305-619C-BD4F243D7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870FF-ED4F-4D1A-8022-D69E6DA5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3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997E-E871-BECC-2697-6BC78CDB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C02D8-17C7-AC98-63EB-C2C309EED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36F275-77D4-815B-9AA4-C0B443014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D315F-F4A0-0CC4-AF2E-7CD651E45B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8313A-110B-BE63-FA36-71A4A68A8A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CFD373-C9DF-BEBC-51F2-7B42D2EA5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6ACC7-AA3B-4F15-B800-809CBD1700F2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8AF58-71D1-C93E-A6CE-DD07B1CAD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BA2B6B-F85A-F5FD-E1BF-8DF09EF7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870FF-ED4F-4D1A-8022-D69E6DA5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3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BDA0-E909-E1A0-785C-F94FA3A1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2823C2-B7CC-3E69-5D01-BBA1B0D79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6ACC7-AA3B-4F15-B800-809CBD1700F2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85A58-9088-6A7E-B91B-9D5BEF73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D7289-B22F-DAA2-8B0C-9BCEBC54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870FF-ED4F-4D1A-8022-D69E6DA5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C4915-1BE6-A215-F012-D2AC4C8F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6ACC7-AA3B-4F15-B800-809CBD1700F2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0B1E4E-770E-40AC-5C9A-CC29FB23C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E3484-1001-FFE4-572C-244FEAA52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870FF-ED4F-4D1A-8022-D69E6DA5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2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F510-A564-B3EF-84EB-D2B392A09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049BA-815E-BA5E-1314-11E8FF50F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F9AF4-98BD-D62A-E06F-2BA518D3D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CADDA-A523-0CD4-3CF6-F38D5AC90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6ACC7-AA3B-4F15-B800-809CBD1700F2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643D0-61A3-6DA8-98AD-1CA299163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AB482-6C20-B6AA-E698-4FDBF58BD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870FF-ED4F-4D1A-8022-D69E6DA5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1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F2D1-0018-7CB2-62FE-42C56A0D3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90144-2F68-E760-0046-370A482762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B99FA-0A35-068C-46BA-61DC5D58C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81792-C86E-88AF-DF18-323BEDF34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6ACC7-AA3B-4F15-B800-809CBD1700F2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4C1C-C2E9-3641-FD7A-90414B17D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4FF13-0121-314B-A276-09E4F734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870FF-ED4F-4D1A-8022-D69E6DA5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9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CF1D87-957C-A639-0059-F05CDC28E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02473-7FAA-8F26-15D4-8A2EA624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C2F2-4EF3-D826-07AA-43A9AF267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6ACC7-AA3B-4F15-B800-809CBD1700F2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117F7-A249-8032-BBBF-4C7A012BF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D6ABB-6A6A-3D3D-907E-5E8AC4A7F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870FF-ED4F-4D1A-8022-D69E6DA5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3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vinetworks.com/glossary/elliptic-curve-cryptography/" TargetMode="External"/><Relationship Id="rId2" Type="http://schemas.openxmlformats.org/officeDocument/2006/relationships/hyperlink" Target="https://arstechnica.com/information-technology/2013/10/a-relatively-easy-to-understand-primer-on-elliptic-curve-cryptograph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dCvB-mhkT0w&amp;list=WL&amp;index=11" TargetMode="External"/><Relationship Id="rId4" Type="http://schemas.openxmlformats.org/officeDocument/2006/relationships/hyperlink" Target="https://blog.boot.dev/cryptography/elliptic-curve-cryptography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67051-3624-5858-8F09-F7EB9811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95" y="2342714"/>
            <a:ext cx="3912051" cy="41941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en-US" sz="54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lliptic curve cryptography</a:t>
            </a:r>
            <a:br>
              <a:rPr lang="en-US" sz="54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54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54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Abdullah Mosleh – </a:t>
            </a:r>
            <a:br>
              <a:rPr lang="ar-SA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Abdulrahman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AlMayman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</a:t>
            </a:r>
            <a:br>
              <a:rPr lang="en-US" sz="54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endParaRPr lang="en-US" sz="5400" b="1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34E4D83-C089-A6CF-BBF0-C41E71061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04" y="382017"/>
            <a:ext cx="6220320" cy="609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6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3CD32-268F-9F81-C3B9-30D66C5C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larity City"/>
              </a:rPr>
              <a:t>ECC vs RSA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17AAC-43E2-C017-67FA-91DEA182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4" y="2286000"/>
            <a:ext cx="3739977" cy="3844800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The difference in size to security yield between RSA and ECC encryption keys is notable. The table below shows the sizes of keys needed to provide the same </a:t>
            </a:r>
            <a:r>
              <a:rPr lang="en-US" sz="2400" b="1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level of security</a:t>
            </a:r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B982F8-E0EA-B9C3-177A-51A683A52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103970"/>
              </p:ext>
            </p:extLst>
          </p:nvPr>
        </p:nvGraphicFramePr>
        <p:xfrm>
          <a:off x="5836698" y="1210492"/>
          <a:ext cx="5241051" cy="443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723">
                  <a:extLst>
                    <a:ext uri="{9D8B030D-6E8A-4147-A177-3AD203B41FA5}">
                      <a16:colId xmlns:a16="http://schemas.microsoft.com/office/drawing/2014/main" val="2685259932"/>
                    </a:ext>
                  </a:extLst>
                </a:gridCol>
                <a:gridCol w="2535328">
                  <a:extLst>
                    <a:ext uri="{9D8B030D-6E8A-4147-A177-3AD203B41FA5}">
                      <a16:colId xmlns:a16="http://schemas.microsoft.com/office/drawing/2014/main" val="1721344754"/>
                    </a:ext>
                  </a:extLst>
                </a:gridCol>
              </a:tblGrid>
              <a:tr h="963739"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ECC</a:t>
                      </a: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/>
                        <a:t>RSA</a:t>
                      </a: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851962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160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1024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794988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256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3072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302186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384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7680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62841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521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04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98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3CD32-268F-9F81-C3B9-30D66C5C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larity City"/>
              </a:rPr>
              <a:t>ECC vs RSA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17AAC-43E2-C017-67FA-91DEA182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4" y="2286000"/>
            <a:ext cx="3739977" cy="3844800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The difference in size to security yield between RSA and ECC encryption keys is notable. The table below shows the sizes of keys needed to provide the same </a:t>
            </a:r>
            <a:r>
              <a:rPr lang="en-US" sz="2400" b="1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level of security</a:t>
            </a:r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B982F8-E0EA-B9C3-177A-51A683A52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683423"/>
              </p:ext>
            </p:extLst>
          </p:nvPr>
        </p:nvGraphicFramePr>
        <p:xfrm>
          <a:off x="5836698" y="1210492"/>
          <a:ext cx="5241051" cy="443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723">
                  <a:extLst>
                    <a:ext uri="{9D8B030D-6E8A-4147-A177-3AD203B41FA5}">
                      <a16:colId xmlns:a16="http://schemas.microsoft.com/office/drawing/2014/main" val="2685259932"/>
                    </a:ext>
                  </a:extLst>
                </a:gridCol>
                <a:gridCol w="2535328">
                  <a:extLst>
                    <a:ext uri="{9D8B030D-6E8A-4147-A177-3AD203B41FA5}">
                      <a16:colId xmlns:a16="http://schemas.microsoft.com/office/drawing/2014/main" val="1721344754"/>
                    </a:ext>
                  </a:extLst>
                </a:gridCol>
              </a:tblGrid>
              <a:tr h="963739"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ECC</a:t>
                      </a: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/>
                        <a:t>RSA</a:t>
                      </a: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851962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160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1024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794988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256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3072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302186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384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7680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62841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521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15360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04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7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3CD32-268F-9F81-C3B9-30D66C5C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larity City"/>
              </a:rPr>
              <a:t>ECC vs RSA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17AAC-43E2-C017-67FA-91DEA182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4" y="2286000"/>
            <a:ext cx="3739977" cy="3844800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The difference in size to security yield between RSA and ECC encryption keys is notable. The table below shows the sizes of keys needed to provide the same </a:t>
            </a:r>
            <a:r>
              <a:rPr lang="en-US" sz="2400" b="1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level of security</a:t>
            </a:r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B982F8-E0EA-B9C3-177A-51A683A52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983211"/>
              </p:ext>
            </p:extLst>
          </p:nvPr>
        </p:nvGraphicFramePr>
        <p:xfrm>
          <a:off x="5836698" y="1210492"/>
          <a:ext cx="5241051" cy="443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723">
                  <a:extLst>
                    <a:ext uri="{9D8B030D-6E8A-4147-A177-3AD203B41FA5}">
                      <a16:colId xmlns:a16="http://schemas.microsoft.com/office/drawing/2014/main" val="2685259932"/>
                    </a:ext>
                  </a:extLst>
                </a:gridCol>
                <a:gridCol w="2535328">
                  <a:extLst>
                    <a:ext uri="{9D8B030D-6E8A-4147-A177-3AD203B41FA5}">
                      <a16:colId xmlns:a16="http://schemas.microsoft.com/office/drawing/2014/main" val="1721344754"/>
                    </a:ext>
                  </a:extLst>
                </a:gridCol>
              </a:tblGrid>
              <a:tr h="963739"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ECC</a:t>
                      </a: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/>
                        <a:t>RSA</a:t>
                      </a: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851962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160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1024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794988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256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3072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302186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5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(T.S)</a:t>
                      </a:r>
                      <a:r>
                        <a:rPr lang="en-US" sz="185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sym typeface="Wingdings" panose="05000000000000000000" pitchFamily="2" charset="2"/>
                        </a:rPr>
                        <a:t>   </a:t>
                      </a:r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384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7680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62841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521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15360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04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88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13E50-849A-5EC7-3D06-98A1C653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88" y="429334"/>
            <a:ext cx="4723185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does it work ?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2E54514-841E-C66F-5502-EE218BADB67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0" y="1921466"/>
            <a:ext cx="4584032" cy="493653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</a:endParaRP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b="0" i="0" dirty="0">
                <a:solidFill>
                  <a:schemeClr val="bg1">
                    <a:lumMod val="75000"/>
                  </a:schemeClr>
                </a:solidFill>
                <a:effectLst/>
              </a:rPr>
              <a:t>We can call this billiards move on two points "dot." Any two points on a curve can be dotted together to get a new point.</a:t>
            </a:r>
          </a:p>
          <a:p>
            <a:pPr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A dot B = C </a:t>
            </a:r>
          </a:p>
          <a:p>
            <a:pPr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dot C = D</a:t>
            </a:r>
          </a:p>
          <a:p>
            <a:pPr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A dot D = E </a:t>
            </a:r>
            <a:endParaRPr kumimoji="0" lang="ar-SA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ar-SA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bg2">
                    <a:lumMod val="75000"/>
                  </a:schemeClr>
                </a:solidFill>
                <a:effectLst/>
              </a:rPr>
              <a:t>Public Key: Starting Point A, Ending Point 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bg2">
                    <a:lumMod val="75000"/>
                  </a:schemeClr>
                </a:solidFill>
                <a:effectLst/>
              </a:rPr>
              <a:t>Private Key: Number of hops from A to E</a:t>
            </a: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DC4BCF25-CA4F-EF75-E36A-4088BE7BB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971" y="321734"/>
            <a:ext cx="6214531" cy="621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8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80E92D-9DFC-040D-F2B8-B7C09FF2A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84" y="142579"/>
            <a:ext cx="4040767" cy="2011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What happens if the dot function produces a line that will go way off out to some extreme 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74565-F958-74E8-593C-7C569CBDB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284" y="2954192"/>
            <a:ext cx="4040767" cy="310414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chemeClr val="bg1">
                    <a:lumMod val="95000"/>
                    <a:alpha val="60000"/>
                  </a:schemeClr>
                </a:solidFill>
                <a:effectLst/>
              </a:rPr>
              <a:t>If the line doesn’t hit the curve close to the origin, we can define a maximum X value where the line will wrap back around and start from the beginning again.</a:t>
            </a:r>
            <a:endParaRPr lang="en-US" sz="2800" dirty="0">
              <a:solidFill>
                <a:schemeClr val="bg1">
                  <a:lumMod val="95000"/>
                  <a:alpha val="60000"/>
                </a:schemeClr>
              </a:solidFill>
            </a:endParaRP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B126B074-0EB9-5E72-51E0-310A86328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60" y="142579"/>
            <a:ext cx="7137356" cy="657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1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80E92D-9DFC-040D-F2B8-B7C09FF2A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12" y="467788"/>
            <a:ext cx="3683526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History of Elliptic Curve Cryptography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74565-F958-74E8-593C-7C569CBDB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9635" y="2622319"/>
            <a:ext cx="3384000" cy="357328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</a:rPr>
              <a:t>The use of elliptic curves in cryptography was suggested by </a:t>
            </a:r>
            <a:r>
              <a:rPr lang="en-US" sz="2400" b="1" i="0" u="none" strike="noStrike" dirty="0">
                <a:solidFill>
                  <a:schemeClr val="bg1">
                    <a:alpha val="60000"/>
                  </a:schemeClr>
                </a:solidFill>
                <a:effectLst/>
              </a:rPr>
              <a:t>Neal Koblitz</a:t>
            </a:r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</a:rPr>
              <a:t> and </a:t>
            </a:r>
            <a:r>
              <a:rPr lang="en-US" sz="2400" b="1" i="0" u="none" strike="noStrike" dirty="0">
                <a:solidFill>
                  <a:schemeClr val="bg1">
                    <a:alpha val="60000"/>
                  </a:schemeClr>
                </a:solidFill>
                <a:effectLst/>
              </a:rPr>
              <a:t>Victor S. Miller</a:t>
            </a:r>
            <a:r>
              <a:rPr lang="en-US" sz="2400" b="0" i="0" u="none" strike="noStrike" dirty="0">
                <a:solidFill>
                  <a:schemeClr val="bg1">
                    <a:alpha val="60000"/>
                  </a:schemeClr>
                </a:solidFill>
                <a:effectLst/>
              </a:rPr>
              <a:t> </a:t>
            </a:r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</a:rPr>
              <a:t>in 1985. Elliptic curve cryptography algorithms entered wide use in 2004 to 2005.</a:t>
            </a:r>
            <a:endParaRPr lang="en-US" sz="24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AB5FE6BF-CB81-5A64-3E35-6F5FA500C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408" y="643469"/>
            <a:ext cx="5557474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9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FE9BE-5EA9-C7E0-5055-BA78F933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83" y="356682"/>
            <a:ext cx="4482307" cy="11168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Elliptic curves in action</a:t>
            </a:r>
            <a:br>
              <a:rPr lang="en-US" sz="3400" b="0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5EB1B-B7E1-3A67-0E24-0CC9B04C3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44" y="1590467"/>
            <a:ext cx="4558333" cy="402059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alpha val="60000"/>
                  </a:schemeClr>
                </a:solidFill>
                <a:effectLst/>
              </a:rPr>
              <a:t>After a slow start, elliptic curve-based algorithms are gaining popularity, and the pace of adoption is accelerating. ECC is now used in a wide variety of applications: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>
                  <a:alpha val="60000"/>
                </a:schemeClr>
              </a:solidFill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alpha val="60000"/>
                  </a:schemeClr>
                </a:solidFill>
                <a:effectLst/>
              </a:rPr>
              <a:t>the </a:t>
            </a:r>
            <a:r>
              <a:rPr lang="en-US" b="1" i="0" u="sng" strike="noStrike" dirty="0">
                <a:solidFill>
                  <a:schemeClr val="bg1">
                    <a:alpha val="60000"/>
                  </a:schemeClr>
                </a:solidFill>
                <a:effectLst/>
              </a:rPr>
              <a:t>US government</a:t>
            </a:r>
            <a:r>
              <a:rPr lang="en-US" b="1" i="0" u="sng" dirty="0">
                <a:solidFill>
                  <a:schemeClr val="bg1">
                    <a:alpha val="60000"/>
                  </a:schemeClr>
                </a:solidFill>
                <a:effectLst/>
              </a:rPr>
              <a:t> </a:t>
            </a:r>
            <a:r>
              <a:rPr lang="en-US" b="0" i="0" dirty="0">
                <a:solidFill>
                  <a:schemeClr val="bg1">
                    <a:alpha val="60000"/>
                  </a:schemeClr>
                </a:solidFill>
                <a:effectLst/>
              </a:rPr>
              <a:t>uses it to protect internal communications and top-secret information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>
                  <a:alpha val="60000"/>
                </a:schemeClr>
              </a:solidFill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alpha val="60000"/>
                  </a:schemeClr>
                </a:solidFill>
                <a:effectLst/>
              </a:rPr>
              <a:t>it is the mechanism used to </a:t>
            </a:r>
            <a:r>
              <a:rPr lang="en-US" b="0" i="0" u="none" strike="noStrike" dirty="0">
                <a:solidFill>
                  <a:schemeClr val="bg1">
                    <a:alpha val="60000"/>
                  </a:schemeClr>
                </a:solidFill>
                <a:effectLst/>
              </a:rPr>
              <a:t>prove ownership of </a:t>
            </a:r>
            <a:r>
              <a:rPr lang="en-US" b="1" i="0" u="sng" strike="noStrike" dirty="0">
                <a:solidFill>
                  <a:schemeClr val="bg1">
                    <a:alpha val="60000"/>
                  </a:schemeClr>
                </a:solidFill>
                <a:effectLst/>
              </a:rPr>
              <a:t>bitcoins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u="sng" strike="noStrike" dirty="0">
              <a:solidFill>
                <a:schemeClr val="bg1">
                  <a:alpha val="60000"/>
                </a:schemeClr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alpha val="60000"/>
                  </a:schemeClr>
                </a:solidFill>
                <a:effectLst/>
              </a:rPr>
              <a:t>it provides signatures in </a:t>
            </a:r>
            <a:r>
              <a:rPr lang="en-US" b="1" i="0" u="sng" dirty="0">
                <a:solidFill>
                  <a:schemeClr val="bg1">
                    <a:alpha val="60000"/>
                  </a:schemeClr>
                </a:solidFill>
                <a:effectLst/>
              </a:rPr>
              <a:t>Apple's </a:t>
            </a:r>
            <a:r>
              <a:rPr lang="en-US" b="1" i="0" u="sng" strike="noStrike" dirty="0">
                <a:solidFill>
                  <a:schemeClr val="bg1">
                    <a:alpha val="60000"/>
                  </a:schemeClr>
                </a:solidFill>
                <a:effectLst/>
              </a:rPr>
              <a:t>iMessage </a:t>
            </a:r>
            <a:r>
              <a:rPr lang="en-US" b="0" i="0" u="none" strike="noStrike" dirty="0">
                <a:solidFill>
                  <a:schemeClr val="bg1">
                    <a:alpha val="60000"/>
                  </a:schemeClr>
                </a:solidFill>
                <a:effectLst/>
              </a:rPr>
              <a:t>service</a:t>
            </a:r>
            <a:endParaRPr lang="en-US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6" name="Content Placeholder 5" descr="Shape&#10;&#10;Description automatically generated">
            <a:extLst>
              <a:ext uri="{FF2B5EF4-FFF2-40B4-BE49-F238E27FC236}">
                <a16:creationId xmlns:a16="http://schemas.microsoft.com/office/drawing/2014/main" id="{4AF50ED2-37CC-B99E-BD7D-06C1BFF17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160" y="441923"/>
            <a:ext cx="4422896" cy="3158839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08EE9DD9-36BD-D8F6-57EB-459A565BD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22" y="1473559"/>
            <a:ext cx="2857393" cy="2987076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FD1C2C-E699-B522-3AD6-C0D6F4C32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735" y="3429000"/>
            <a:ext cx="2789733" cy="3196569"/>
          </a:xfrm>
          <a:prstGeom prst="rect">
            <a:avLst/>
          </a:prstGeom>
        </p:spPr>
      </p:pic>
      <p:pic>
        <p:nvPicPr>
          <p:cNvPr id="31" name="Picture 30" descr="Logo&#10;&#10;Description automatically generated with low confidence">
            <a:extLst>
              <a:ext uri="{FF2B5EF4-FFF2-40B4-BE49-F238E27FC236}">
                <a16:creationId xmlns:a16="http://schemas.microsoft.com/office/drawing/2014/main" id="{83618E47-D89F-0C9B-CF3A-960493F9C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755" y="4683410"/>
            <a:ext cx="1213695" cy="12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7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4F0583-BF8D-4379-7608-8C07C8B4E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sz="8000"/>
              <a:t>THE END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AE5197B-1058-D0AE-FB35-99FCCDA72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r>
              <a:rPr lang="en-US"/>
              <a:t>Any questions 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40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A4F15-1BF2-5818-856D-48C9F0B7D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0" i="0">
                <a:effectLst/>
                <a:latin typeface="MS Shell Dlg 2" panose="020B0604030504040204" pitchFamily="34" charset="0"/>
              </a:rPr>
              <a:t>REFERENCES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065BC-C31B-8BA1-501B-A583D1F0C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>
                <a:hlinkClick r:id="rId2"/>
              </a:rPr>
              <a:t>A (relatively easy to understand) primer on elliptic curve cryptography | Ars </a:t>
            </a:r>
            <a:r>
              <a:rPr lang="en-US" sz="2200" dirty="0" err="1">
                <a:hlinkClick r:id="rId2"/>
              </a:rPr>
              <a:t>Technica</a:t>
            </a:r>
            <a:endParaRPr lang="ar-SA" sz="2200" dirty="0"/>
          </a:p>
          <a:p>
            <a:endParaRPr lang="ar-SA" sz="2200" dirty="0"/>
          </a:p>
          <a:p>
            <a:r>
              <a:rPr lang="en-US" sz="2200" dirty="0">
                <a:hlinkClick r:id="rId3"/>
              </a:rPr>
              <a:t>What is Elliptic Curve Cryptography? Definition &amp; FAQs | </a:t>
            </a:r>
            <a:r>
              <a:rPr lang="en-US" sz="2200" dirty="0" err="1">
                <a:hlinkClick r:id="rId3"/>
              </a:rPr>
              <a:t>Avi</a:t>
            </a:r>
            <a:r>
              <a:rPr lang="en-US" sz="2200" dirty="0">
                <a:hlinkClick r:id="rId3"/>
              </a:rPr>
              <a:t> Networks</a:t>
            </a:r>
            <a:endParaRPr lang="ar-SA" sz="2200" dirty="0"/>
          </a:p>
          <a:p>
            <a:endParaRPr lang="ar-SA" sz="2200" dirty="0"/>
          </a:p>
          <a:p>
            <a:r>
              <a:rPr lang="en-US" sz="2200" dirty="0">
                <a:hlinkClick r:id="rId4"/>
              </a:rPr>
              <a:t>Elliptic Curve Cryptography: A Basic Introduction | </a:t>
            </a:r>
            <a:r>
              <a:rPr lang="en-US" sz="2200" dirty="0" err="1">
                <a:hlinkClick r:id="rId4"/>
              </a:rPr>
              <a:t>Boot.dev</a:t>
            </a:r>
            <a:endParaRPr lang="ar-SA" sz="2200" dirty="0"/>
          </a:p>
          <a:p>
            <a:endParaRPr lang="ar-SA" sz="2200" dirty="0"/>
          </a:p>
          <a:p>
            <a:r>
              <a:rPr lang="en-US" sz="2200" dirty="0">
                <a:hlinkClick r:id="rId5"/>
              </a:rPr>
              <a:t>Elliptic Curve Cryptography Overview - YouTube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704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9AD47-D42F-6B80-C4B6-78C54F7E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" y="95672"/>
            <a:ext cx="4211053" cy="14631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What is Elliptic Curve Cryptography?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DA48B-4B24-1079-AC24-D53180808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654471"/>
            <a:ext cx="4693697" cy="46260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300" b="0" i="0" dirty="0">
                <a:solidFill>
                  <a:schemeClr val="bg1">
                    <a:alpha val="60000"/>
                  </a:schemeClr>
                </a:solidFill>
                <a:effectLst/>
              </a:rPr>
              <a:t>Elliptic Curve Cryptography (ECC) is a key-based technique for encrypting data. ECC focuses on pairs of </a:t>
            </a:r>
            <a:r>
              <a:rPr lang="en-US" sz="2300" b="1" i="0" dirty="0">
                <a:solidFill>
                  <a:schemeClr val="bg1">
                    <a:alpha val="60000"/>
                  </a:schemeClr>
                </a:solidFill>
                <a:effectLst/>
              </a:rPr>
              <a:t>public</a:t>
            </a:r>
            <a:r>
              <a:rPr lang="en-US" sz="2300" b="0" i="0" dirty="0">
                <a:solidFill>
                  <a:schemeClr val="bg1">
                    <a:alpha val="60000"/>
                  </a:schemeClr>
                </a:solidFill>
                <a:effectLst/>
              </a:rPr>
              <a:t> and </a:t>
            </a:r>
            <a:r>
              <a:rPr lang="en-US" sz="2300" b="1" i="0" dirty="0">
                <a:solidFill>
                  <a:schemeClr val="bg1">
                    <a:alpha val="60000"/>
                  </a:schemeClr>
                </a:solidFill>
                <a:effectLst/>
              </a:rPr>
              <a:t>private</a:t>
            </a:r>
            <a:r>
              <a:rPr lang="en-US" sz="2300" b="0" i="0" dirty="0">
                <a:solidFill>
                  <a:schemeClr val="bg1">
                    <a:alpha val="60000"/>
                  </a:schemeClr>
                </a:solidFill>
                <a:effectLst/>
              </a:rPr>
              <a:t> keys for decryption and encryption</a:t>
            </a:r>
          </a:p>
          <a:p>
            <a:pPr marL="0"/>
            <a:endParaRPr lang="en-US" sz="2300" b="0" i="0" dirty="0">
              <a:solidFill>
                <a:schemeClr val="bg1">
                  <a:alpha val="60000"/>
                </a:schemeClr>
              </a:solidFill>
              <a:effectLst/>
            </a:endParaRPr>
          </a:p>
          <a:p>
            <a:r>
              <a:rPr lang="en-US" sz="2300" b="0" i="0" dirty="0">
                <a:solidFill>
                  <a:schemeClr val="bg1">
                    <a:alpha val="60000"/>
                  </a:schemeClr>
                </a:solidFill>
                <a:effectLst/>
              </a:rPr>
              <a:t>ECC, an alternative technique to RSA, is a powerful cryptography approach. It generates security between key pairs for public key encryption by using the mathematics of elliptic curves.</a:t>
            </a:r>
            <a:endParaRPr lang="en-US" sz="23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8281A3D-63F4-ED23-0EB5-36048ADE22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8076" y="1326546"/>
            <a:ext cx="7269703" cy="42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35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3CD32-268F-9F81-C3B9-30D66C5C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larity City"/>
              </a:rPr>
              <a:t>ECC vs RSA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17AAC-43E2-C017-67FA-91DEA182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4" y="2286000"/>
            <a:ext cx="3739977" cy="3844800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The difference in size to security yield between RSA and ECC encryption keys is notable. The table below shows the sizes of keys needed to provide the same </a:t>
            </a:r>
            <a:r>
              <a:rPr lang="en-US" sz="2400" b="1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level of security</a:t>
            </a:r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B982F8-E0EA-B9C3-177A-51A683A52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531818"/>
              </p:ext>
            </p:extLst>
          </p:nvPr>
        </p:nvGraphicFramePr>
        <p:xfrm>
          <a:off x="5836698" y="1210492"/>
          <a:ext cx="5241051" cy="443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723">
                  <a:extLst>
                    <a:ext uri="{9D8B030D-6E8A-4147-A177-3AD203B41FA5}">
                      <a16:colId xmlns:a16="http://schemas.microsoft.com/office/drawing/2014/main" val="2685259932"/>
                    </a:ext>
                  </a:extLst>
                </a:gridCol>
                <a:gridCol w="2535328">
                  <a:extLst>
                    <a:ext uri="{9D8B030D-6E8A-4147-A177-3AD203B41FA5}">
                      <a16:colId xmlns:a16="http://schemas.microsoft.com/office/drawing/2014/main" val="1721344754"/>
                    </a:ext>
                  </a:extLst>
                </a:gridCol>
              </a:tblGrid>
              <a:tr h="963739">
                <a:tc>
                  <a:txBody>
                    <a:bodyPr/>
                    <a:lstStyle/>
                    <a:p>
                      <a:pPr algn="ctr"/>
                      <a:r>
                        <a:rPr lang="en-US" sz="3800"/>
                        <a:t>ECC</a:t>
                      </a: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/>
                        <a:t>RSA</a:t>
                      </a: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851962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794988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3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302186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l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3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62841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04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2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3CD32-268F-9F81-C3B9-30D66C5C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larity City"/>
              </a:rPr>
              <a:t>ECC vs RSA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17AAC-43E2-C017-67FA-91DEA182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4" y="2286000"/>
            <a:ext cx="3739977" cy="3844800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The difference in size to security yield between RSA and ECC encryption keys is notable. The table below shows the sizes of keys needed to provide the same </a:t>
            </a:r>
            <a:r>
              <a:rPr lang="en-US" sz="2400" b="1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level of security</a:t>
            </a:r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B982F8-E0EA-B9C3-177A-51A683A526FA}"/>
              </a:ext>
            </a:extLst>
          </p:cNvPr>
          <p:cNvGraphicFramePr>
            <a:graphicFrameLocks noGrp="1"/>
          </p:cNvGraphicFramePr>
          <p:nvPr/>
        </p:nvGraphicFramePr>
        <p:xfrm>
          <a:off x="5836698" y="1210492"/>
          <a:ext cx="5241051" cy="443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723">
                  <a:extLst>
                    <a:ext uri="{9D8B030D-6E8A-4147-A177-3AD203B41FA5}">
                      <a16:colId xmlns:a16="http://schemas.microsoft.com/office/drawing/2014/main" val="2685259932"/>
                    </a:ext>
                  </a:extLst>
                </a:gridCol>
                <a:gridCol w="2535328">
                  <a:extLst>
                    <a:ext uri="{9D8B030D-6E8A-4147-A177-3AD203B41FA5}">
                      <a16:colId xmlns:a16="http://schemas.microsoft.com/office/drawing/2014/main" val="1721344754"/>
                    </a:ext>
                  </a:extLst>
                </a:gridCol>
              </a:tblGrid>
              <a:tr h="963739">
                <a:tc>
                  <a:txBody>
                    <a:bodyPr/>
                    <a:lstStyle/>
                    <a:p>
                      <a:pPr algn="ctr"/>
                      <a:r>
                        <a:rPr lang="en-US" sz="3800"/>
                        <a:t>ECC</a:t>
                      </a: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/>
                        <a:t>RSA</a:t>
                      </a: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851962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160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794988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3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302186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l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3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62841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04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57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3CD32-268F-9F81-C3B9-30D66C5C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larity City"/>
              </a:rPr>
              <a:t>ECC vs RSA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17AAC-43E2-C017-67FA-91DEA182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4" y="2286000"/>
            <a:ext cx="3739977" cy="3844800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The difference in size to security yield between RSA and ECC encryption keys is notable. The table below shows the sizes of keys needed to provide the same </a:t>
            </a:r>
            <a:r>
              <a:rPr lang="en-US" sz="2400" b="1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level of security</a:t>
            </a:r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B982F8-E0EA-B9C3-177A-51A683A52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961603"/>
              </p:ext>
            </p:extLst>
          </p:nvPr>
        </p:nvGraphicFramePr>
        <p:xfrm>
          <a:off x="5836698" y="1210492"/>
          <a:ext cx="5241051" cy="443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723">
                  <a:extLst>
                    <a:ext uri="{9D8B030D-6E8A-4147-A177-3AD203B41FA5}">
                      <a16:colId xmlns:a16="http://schemas.microsoft.com/office/drawing/2014/main" val="2685259932"/>
                    </a:ext>
                  </a:extLst>
                </a:gridCol>
                <a:gridCol w="2535328">
                  <a:extLst>
                    <a:ext uri="{9D8B030D-6E8A-4147-A177-3AD203B41FA5}">
                      <a16:colId xmlns:a16="http://schemas.microsoft.com/office/drawing/2014/main" val="1721344754"/>
                    </a:ext>
                  </a:extLst>
                </a:gridCol>
              </a:tblGrid>
              <a:tr h="963739"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ECC</a:t>
                      </a: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/>
                        <a:t>RSA</a:t>
                      </a: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851962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160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1024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794988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302186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l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3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62841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04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43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3CD32-268F-9F81-C3B9-30D66C5C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larity City"/>
              </a:rPr>
              <a:t>ECC vs RSA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17AAC-43E2-C017-67FA-91DEA182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4" y="2286000"/>
            <a:ext cx="3739977" cy="3844800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The difference in size to security yield between RSA and ECC encryption keys is notable. The table below shows the sizes of keys needed to provide the same </a:t>
            </a:r>
            <a:r>
              <a:rPr lang="en-US" sz="2400" b="1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level of security</a:t>
            </a:r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B982F8-E0EA-B9C3-177A-51A683A52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20739"/>
              </p:ext>
            </p:extLst>
          </p:nvPr>
        </p:nvGraphicFramePr>
        <p:xfrm>
          <a:off x="5836698" y="1210492"/>
          <a:ext cx="5241051" cy="443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723">
                  <a:extLst>
                    <a:ext uri="{9D8B030D-6E8A-4147-A177-3AD203B41FA5}">
                      <a16:colId xmlns:a16="http://schemas.microsoft.com/office/drawing/2014/main" val="2685259932"/>
                    </a:ext>
                  </a:extLst>
                </a:gridCol>
                <a:gridCol w="2535328">
                  <a:extLst>
                    <a:ext uri="{9D8B030D-6E8A-4147-A177-3AD203B41FA5}">
                      <a16:colId xmlns:a16="http://schemas.microsoft.com/office/drawing/2014/main" val="1721344754"/>
                    </a:ext>
                  </a:extLst>
                </a:gridCol>
              </a:tblGrid>
              <a:tr h="963739"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ECC</a:t>
                      </a: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/>
                        <a:t>RSA</a:t>
                      </a: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851962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160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1024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794988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256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302186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l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3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62841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04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67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3CD32-268F-9F81-C3B9-30D66C5C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larity City"/>
              </a:rPr>
              <a:t>ECC vs RSA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17AAC-43E2-C017-67FA-91DEA182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4" y="2286000"/>
            <a:ext cx="3739977" cy="3844800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The difference in size to security yield between RSA and ECC encryption keys is notable. The table below shows the sizes of keys needed to provide the same </a:t>
            </a:r>
            <a:r>
              <a:rPr lang="en-US" sz="2400" b="1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level of security</a:t>
            </a:r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B982F8-E0EA-B9C3-177A-51A683A52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930747"/>
              </p:ext>
            </p:extLst>
          </p:nvPr>
        </p:nvGraphicFramePr>
        <p:xfrm>
          <a:off x="5836698" y="1210492"/>
          <a:ext cx="5241051" cy="443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723">
                  <a:extLst>
                    <a:ext uri="{9D8B030D-6E8A-4147-A177-3AD203B41FA5}">
                      <a16:colId xmlns:a16="http://schemas.microsoft.com/office/drawing/2014/main" val="2685259932"/>
                    </a:ext>
                  </a:extLst>
                </a:gridCol>
                <a:gridCol w="2535328">
                  <a:extLst>
                    <a:ext uri="{9D8B030D-6E8A-4147-A177-3AD203B41FA5}">
                      <a16:colId xmlns:a16="http://schemas.microsoft.com/office/drawing/2014/main" val="1721344754"/>
                    </a:ext>
                  </a:extLst>
                </a:gridCol>
              </a:tblGrid>
              <a:tr h="963739"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ECC</a:t>
                      </a: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/>
                        <a:t>RSA</a:t>
                      </a: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851962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160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1024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794988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256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3072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302186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l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3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62841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04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78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3CD32-268F-9F81-C3B9-30D66C5C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larity City"/>
              </a:rPr>
              <a:t>ECC vs RSA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17AAC-43E2-C017-67FA-91DEA182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4" y="2286000"/>
            <a:ext cx="3739977" cy="3844800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The difference in size to security yield between RSA and ECC encryption keys is notable. The table below shows the sizes of keys needed to provide the same </a:t>
            </a:r>
            <a:r>
              <a:rPr lang="en-US" sz="2400" b="1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level of security</a:t>
            </a:r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B982F8-E0EA-B9C3-177A-51A683A52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529332"/>
              </p:ext>
            </p:extLst>
          </p:nvPr>
        </p:nvGraphicFramePr>
        <p:xfrm>
          <a:off x="5836698" y="1210492"/>
          <a:ext cx="5241051" cy="443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723">
                  <a:extLst>
                    <a:ext uri="{9D8B030D-6E8A-4147-A177-3AD203B41FA5}">
                      <a16:colId xmlns:a16="http://schemas.microsoft.com/office/drawing/2014/main" val="2685259932"/>
                    </a:ext>
                  </a:extLst>
                </a:gridCol>
                <a:gridCol w="2535328">
                  <a:extLst>
                    <a:ext uri="{9D8B030D-6E8A-4147-A177-3AD203B41FA5}">
                      <a16:colId xmlns:a16="http://schemas.microsoft.com/office/drawing/2014/main" val="1721344754"/>
                    </a:ext>
                  </a:extLst>
                </a:gridCol>
              </a:tblGrid>
              <a:tr h="963739"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ECC</a:t>
                      </a: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/>
                        <a:t>RSA</a:t>
                      </a: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851962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160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1024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794988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256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3072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302186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384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62841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04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01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3CD32-268F-9F81-C3B9-30D66C5C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Clarity City"/>
              </a:rPr>
              <a:t>ECC vs RSA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17AAC-43E2-C017-67FA-91DEA182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4" y="2286000"/>
            <a:ext cx="3739977" cy="3844800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The difference in size to security yield between RSA and ECC encryption keys is notable. The table below shows the sizes of keys needed to provide the same </a:t>
            </a:r>
            <a:r>
              <a:rPr lang="en-US" sz="2400" b="1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level of security</a:t>
            </a:r>
            <a:r>
              <a:rPr lang="en-US" sz="2400" b="0" i="0" dirty="0">
                <a:solidFill>
                  <a:schemeClr val="bg1">
                    <a:alpha val="60000"/>
                  </a:schemeClr>
                </a:solidFill>
                <a:effectLst/>
                <a:latin typeface="Clarity City"/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B982F8-E0EA-B9C3-177A-51A683A52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55971"/>
              </p:ext>
            </p:extLst>
          </p:nvPr>
        </p:nvGraphicFramePr>
        <p:xfrm>
          <a:off x="5836698" y="1210492"/>
          <a:ext cx="5241051" cy="443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723">
                  <a:extLst>
                    <a:ext uri="{9D8B030D-6E8A-4147-A177-3AD203B41FA5}">
                      <a16:colId xmlns:a16="http://schemas.microsoft.com/office/drawing/2014/main" val="2685259932"/>
                    </a:ext>
                  </a:extLst>
                </a:gridCol>
                <a:gridCol w="2535328">
                  <a:extLst>
                    <a:ext uri="{9D8B030D-6E8A-4147-A177-3AD203B41FA5}">
                      <a16:colId xmlns:a16="http://schemas.microsoft.com/office/drawing/2014/main" val="1721344754"/>
                    </a:ext>
                  </a:extLst>
                </a:gridCol>
              </a:tblGrid>
              <a:tr h="963739"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ECC</a:t>
                      </a: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/>
                        <a:t>RSA</a:t>
                      </a: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851962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160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1024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794988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256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3072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302186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384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7680</a:t>
                      </a:r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bit</a:t>
                      </a:r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62841"/>
                  </a:ext>
                </a:extLst>
              </a:tr>
              <a:tr h="868319"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07769" marR="107769" marT="53884" marB="538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04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56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782</Words>
  <Application>Microsoft Office PowerPoint</Application>
  <PresentationFormat>Widescreen</PresentationFormat>
  <Paragraphs>123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Clarity City</vt:lpstr>
      <vt:lpstr>MS Shell Dlg 2</vt:lpstr>
      <vt:lpstr>Wingdings</vt:lpstr>
      <vt:lpstr>Office Theme</vt:lpstr>
      <vt:lpstr>Elliptic curve cryptography   Abdullah Mosleh –   Abdulrahman AlMayman - </vt:lpstr>
      <vt:lpstr>What is Elliptic Curve Cryptography?</vt:lpstr>
      <vt:lpstr>ECC vs RSA</vt:lpstr>
      <vt:lpstr>ECC vs RSA</vt:lpstr>
      <vt:lpstr>ECC vs RSA</vt:lpstr>
      <vt:lpstr>ECC vs RSA</vt:lpstr>
      <vt:lpstr>ECC vs RSA</vt:lpstr>
      <vt:lpstr>ECC vs RSA</vt:lpstr>
      <vt:lpstr>ECC vs RSA</vt:lpstr>
      <vt:lpstr>ECC vs RSA</vt:lpstr>
      <vt:lpstr>ECC vs RSA</vt:lpstr>
      <vt:lpstr>ECC vs RSA</vt:lpstr>
      <vt:lpstr>How does it work ?</vt:lpstr>
      <vt:lpstr>What happens if the dot function produces a line that will go way off out to some extreme ?</vt:lpstr>
      <vt:lpstr>History of Elliptic Curve Cryptography</vt:lpstr>
      <vt:lpstr>Elliptic curves in action </vt:lpstr>
      <vt:lpstr>THE END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Elliptic curve cryptography</dc:title>
  <dc:creator>Mr DXKL</dc:creator>
  <cp:lastModifiedBy>عبد الرحمن الميمان</cp:lastModifiedBy>
  <cp:revision>7</cp:revision>
  <dcterms:created xsi:type="dcterms:W3CDTF">2022-11-08T11:11:36Z</dcterms:created>
  <dcterms:modified xsi:type="dcterms:W3CDTF">2022-12-10T13:58:11Z</dcterms:modified>
</cp:coreProperties>
</file>